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58" r:id="rId4"/>
    <p:sldId id="259" r:id="rId5"/>
    <p:sldId id="32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323" r:id="rId29"/>
    <p:sldId id="284" r:id="rId30"/>
    <p:sldId id="287" r:id="rId31"/>
    <p:sldId id="288" r:id="rId32"/>
    <p:sldId id="322" r:id="rId33"/>
    <p:sldId id="289" r:id="rId34"/>
    <p:sldId id="290" r:id="rId35"/>
    <p:sldId id="291" r:id="rId36"/>
    <p:sldId id="292" r:id="rId37"/>
    <p:sldId id="293" r:id="rId38"/>
    <p:sldId id="294" r:id="rId39"/>
    <p:sldId id="325" r:id="rId40"/>
    <p:sldId id="324" r:id="rId41"/>
    <p:sldId id="310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10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 is sequence</a:t>
            </a:r>
            <a:r>
              <a:rPr lang="en-US" baseline="0" dirty="0" smtClean="0"/>
              <a:t> of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kex.com.hk/Products/Listed-Derivatives/Equity-Index/Hang-Seng-Index-(HSI)/HSI-Volatility-Index-Futures?sc_lang=en#&amp;product=VHS" TargetMode="External"/><Relationship Id="rId3" Type="http://schemas.openxmlformats.org/officeDocument/2006/relationships/hyperlink" Target="http://www.accern.com/" TargetMode="External"/><Relationship Id="rId7" Type="http://schemas.openxmlformats.org/officeDocument/2006/relationships/hyperlink" Target="https://developer.twitter.com/en/enterprise/fin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ocialmarketanalytics.com/" TargetMode="External"/><Relationship Id="rId5" Type="http://schemas.openxmlformats.org/officeDocument/2006/relationships/hyperlink" Target="http://www.social-alpha.com/" TargetMode="External"/><Relationship Id="rId4" Type="http://schemas.openxmlformats.org/officeDocument/2006/relationships/hyperlink" Target="http://www.sentimentrader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nlp.ipynb" TargetMode="External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ai.tencent.com/ailab/nlp/embedding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threaded.stitchfix.com/blog/2015/03/11/word-is-worth-a-thousand-vector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buzzindexe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sentiment/rntnDemo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</a:t>
            </a:r>
            <a:r>
              <a:rPr lang="en-US" dirty="0" smtClean="0"/>
              <a:t>AI, Machine Learning, Investment and Algo Trading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</a:t>
            </a:r>
            <a:r>
              <a:rPr lang="en-US" sz="1800" dirty="0"/>
              <a:t>. Improves detection of price overreaction and </a:t>
            </a:r>
            <a:r>
              <a:rPr lang="en-US" sz="1800" dirty="0" smtClean="0"/>
              <a:t>under-reaction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while a sell signal is triggered by a short-term average crossing below a long-term average</a:t>
            </a:r>
            <a:endParaRPr lang="en-US" sz="1600" dirty="0" smtClean="0"/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32862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Bloomberg: Twitter Activity Chart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259960" cy="403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16508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 Companies: </a:t>
            </a:r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 smtClean="0"/>
              <a:t>Accern</a:t>
            </a:r>
            <a:r>
              <a:rPr lang="en-US" sz="1800" dirty="0" smtClean="0"/>
              <a:t>: </a:t>
            </a:r>
            <a:r>
              <a:rPr lang="en-US" sz="1800" i="1" dirty="0" smtClean="0">
                <a:hlinkClick r:id="rId3"/>
              </a:rPr>
              <a:t>www.accern.com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Sentiment Trader: </a:t>
            </a:r>
            <a:r>
              <a:rPr lang="en-US" sz="1800" i="1" dirty="0" smtClean="0">
                <a:hlinkClick r:id="rId4"/>
              </a:rPr>
              <a:t>www.sentimentrader.com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</a:t>
            </a:r>
            <a:r>
              <a:rPr lang="en-US" sz="1800" dirty="0" smtClean="0"/>
              <a:t>Alpha: </a:t>
            </a:r>
            <a:r>
              <a:rPr lang="en-US" sz="1800" i="1" dirty="0" smtClean="0">
                <a:hlinkClick r:id="rId5"/>
              </a:rPr>
              <a:t>www.social-alpha.com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Market </a:t>
            </a:r>
            <a:r>
              <a:rPr lang="en-US" sz="1800" dirty="0" smtClean="0"/>
              <a:t>Analytics: </a:t>
            </a:r>
            <a:r>
              <a:rPr lang="en-US" sz="1800" i="1" dirty="0" smtClean="0">
                <a:hlinkClick r:id="rId6"/>
              </a:rPr>
              <a:t>www.socialmarketanalytics.com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Twitter Developer for Enterprise Finance: </a:t>
            </a:r>
            <a:r>
              <a:rPr lang="en-US" sz="1800" i="1" dirty="0">
                <a:hlinkClick r:id="rId7"/>
              </a:rPr>
              <a:t>https://</a:t>
            </a:r>
            <a:r>
              <a:rPr lang="en-US" sz="1800" i="1" dirty="0" smtClean="0">
                <a:hlinkClick r:id="rId7"/>
              </a:rPr>
              <a:t>developer.twitter.com/en/enterprise/finance</a:t>
            </a:r>
            <a:endParaRPr lang="en-US" sz="1800" i="1" dirty="0" smtClean="0"/>
          </a:p>
          <a:p>
            <a:pPr marL="857250" lvl="2" indent="0">
              <a:buNone/>
            </a:pPr>
            <a:endParaRPr lang="en-US" sz="1600" i="1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/>
              <a:t>HSI </a:t>
            </a:r>
            <a:r>
              <a:rPr lang="en-US" sz="1800" dirty="0" smtClean="0"/>
              <a:t>Volatility Index Futures (like VIX Index):</a:t>
            </a:r>
            <a:endParaRPr lang="en-US" sz="1800" dirty="0"/>
          </a:p>
          <a:p>
            <a:pPr marL="857250" lvl="2" indent="0">
              <a:buNone/>
            </a:pPr>
            <a:r>
              <a:rPr lang="en-US" sz="1600" dirty="0" smtClean="0">
                <a:hlinkClick r:id="rId8"/>
              </a:rPr>
              <a:t>https</a:t>
            </a:r>
            <a:r>
              <a:rPr lang="en-US" sz="1600" dirty="0">
                <a:hlinkClick r:id="rId8"/>
              </a:rPr>
              <a:t>://www.hkex.com.hk/Products/Listed-Derivatives/Equity-Index/Hang-Seng-Index-(HSI)/HSI-Volatility-Index-Futures?sc_lang=en#&amp;</a:t>
            </a:r>
            <a:r>
              <a:rPr lang="en-US" sz="1600" dirty="0" smtClean="0">
                <a:hlinkClick r:id="rId8"/>
              </a:rPr>
              <a:t>product=VHS</a:t>
            </a:r>
            <a:endParaRPr lang="en-US" sz="1600" dirty="0" smtClean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73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  </a:t>
            </a:r>
            <a:r>
              <a:rPr lang="en-US" sz="1800" i="1" dirty="0" smtClean="0">
                <a:solidFill>
                  <a:srgbClr val="00B050"/>
                </a:solidFill>
              </a:rPr>
              <a:t>(show Datatact User Comments)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 and </a:t>
            </a:r>
            <a:r>
              <a:rPr lang="en-US" sz="1800" i="1" dirty="0">
                <a:solidFill>
                  <a:srgbClr val="00B050"/>
                </a:solidFill>
              </a:rPr>
              <a:t>FB </a:t>
            </a:r>
            <a:r>
              <a:rPr lang="en-US" sz="1800" i="1" dirty="0" smtClean="0">
                <a:solidFill>
                  <a:srgbClr val="00B050"/>
                </a:solidFill>
              </a:rPr>
              <a:t>Posts </a:t>
            </a:r>
            <a:r>
              <a:rPr lang="en-US" sz="1800" i="1" dirty="0">
                <a:solidFill>
                  <a:srgbClr val="00B050"/>
                </a:solidFill>
              </a:rPr>
              <a:t>vs Comments</a:t>
            </a:r>
            <a:r>
              <a:rPr lang="en-US" sz="1800" dirty="0" smtClean="0"/>
              <a:t>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27794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aggregated </a:t>
            </a:r>
            <a:r>
              <a:rPr lang="en-US" sz="1600" dirty="0"/>
              <a:t>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41185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44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52568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7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02587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noveltyCount12H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12 hour 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volumeCounts12H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12 hour 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9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7908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2231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41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HMM (Hidden Markov Model)</a:t>
            </a:r>
            <a:endParaRPr lang="en-US" sz="20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Study </a:t>
            </a:r>
            <a:r>
              <a:rPr lang="en-US" sz="1800" b="1" dirty="0" smtClean="0">
                <a:solidFill>
                  <a:srgbClr val="0070C0"/>
                </a:solidFill>
              </a:rPr>
              <a:t>sequence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Markov </a:t>
            </a:r>
            <a:r>
              <a:rPr lang="en-US" sz="1800" dirty="0" smtClean="0"/>
              <a:t>process where </a:t>
            </a:r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last state </a:t>
            </a:r>
            <a:r>
              <a:rPr lang="en-US" sz="1800" b="1" dirty="0">
                <a:solidFill>
                  <a:srgbClr val="0070C0"/>
                </a:solidFill>
              </a:rPr>
              <a:t>is only </a:t>
            </a:r>
            <a:r>
              <a:rPr lang="en-US" sz="1800" b="1" dirty="0" smtClean="0">
                <a:solidFill>
                  <a:srgbClr val="0070C0"/>
                </a:solidFill>
              </a:rPr>
              <a:t>depends on previous state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Hidden mean the </a:t>
            </a:r>
            <a:r>
              <a:rPr lang="en-US" sz="1800" b="1" dirty="0">
                <a:solidFill>
                  <a:srgbClr val="0070C0"/>
                </a:solidFill>
              </a:rPr>
              <a:t>state cannot be directly observed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upload.wikimedia.org/wikipedia/commons/thumb/8/8a/HiddenMarkovModel.svg/750px-HiddenMarkov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45854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020" y="4729118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Probabilistic parameters of a </a:t>
            </a:r>
            <a:r>
              <a:rPr lang="en-US" sz="1600" dirty="0" smtClean="0"/>
              <a:t>HMM</a:t>
            </a:r>
            <a:endParaRPr lang="en-US" sz="1600" dirty="0"/>
          </a:p>
          <a:p>
            <a:r>
              <a:rPr lang="en-US" sz="1600" i="1" dirty="0" smtClean="0"/>
              <a:t>X</a:t>
            </a:r>
            <a:r>
              <a:rPr lang="en-US" sz="1600" dirty="0"/>
              <a:t> — states </a:t>
            </a:r>
            <a:endParaRPr lang="en-US" sz="1600" dirty="0" smtClean="0"/>
          </a:p>
          <a:p>
            <a:r>
              <a:rPr lang="en-US" sz="1600" i="1" dirty="0" smtClean="0"/>
              <a:t>y</a:t>
            </a:r>
            <a:r>
              <a:rPr lang="en-US" sz="1600" dirty="0"/>
              <a:t> — possible observations </a:t>
            </a:r>
            <a:endParaRPr lang="en-US" sz="1600" dirty="0" smtClean="0"/>
          </a:p>
          <a:p>
            <a:r>
              <a:rPr lang="en-US" sz="1600" i="1" dirty="0" smtClean="0"/>
              <a:t>a</a:t>
            </a:r>
            <a:r>
              <a:rPr lang="en-US" sz="1600" dirty="0"/>
              <a:t> — state transition probabilities </a:t>
            </a:r>
            <a:endParaRPr lang="en-US" sz="1600" dirty="0" smtClean="0"/>
          </a:p>
          <a:p>
            <a:r>
              <a:rPr lang="en-US" sz="1600" i="1" dirty="0" smtClean="0"/>
              <a:t>b</a:t>
            </a:r>
            <a:r>
              <a:rPr lang="en-US" sz="1600" dirty="0"/>
              <a:t> — output probabilities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Natural Language Processing (NLP)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3956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20559" r="20416" b="20376"/>
          <a:stretch/>
        </p:blipFill>
        <p:spPr>
          <a:xfrm>
            <a:off x="755576" y="1700808"/>
            <a:ext cx="6984776" cy="39061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68" y="576519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NLP</a:t>
            </a:r>
            <a:endParaRPr lang="en-US" sz="2000" dirty="0"/>
          </a:p>
        </p:txBody>
      </p:sp>
      <p:sp>
        <p:nvSpPr>
          <p:cNvPr id="8" name="Sun 7"/>
          <p:cNvSpPr/>
          <p:nvPr/>
        </p:nvSpPr>
        <p:spPr bwMode="auto">
          <a:xfrm>
            <a:off x="500404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61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968552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17234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60003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9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155739" y="2132856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132857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</p:spTree>
    <p:extLst>
      <p:ext uri="{BB962C8B-B14F-4D97-AF65-F5344CB8AC3E}">
        <p14:creationId xmlns:p14="http://schemas.microsoft.com/office/powerpoint/2010/main" val="6273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('excellent good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'bad'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/>
              <a:t>– Addition </a:t>
            </a:r>
            <a:r>
              <a:rPr lang="en-US" dirty="0"/>
              <a:t>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304" y="2192084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/>
              <a:t>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6167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5858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89215" y="1700808"/>
            <a:ext cx="8487241" cy="40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0151" y="57959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77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1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80259"/>
            <a:ext cx="2313788" cy="23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844824"/>
            <a:ext cx="604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How Does Spotify Know You So Well</a:t>
            </a:r>
            <a:r>
              <a:rPr lang="en-US" sz="1800" dirty="0" smtClean="0">
                <a:hlinkClick r:id="rId4"/>
              </a:rPr>
              <a:t>?</a:t>
            </a:r>
            <a:endParaRPr lang="en-US" sz="1800" dirty="0"/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</a:t>
            </a:r>
            <a:r>
              <a:rPr lang="en-US" kern="0" dirty="0" smtClean="0"/>
              <a:t>Cultural Vectors</a:t>
            </a:r>
            <a:endParaRPr lang="en-US" kern="0" dirty="0"/>
          </a:p>
        </p:txBody>
      </p:sp>
      <p:pic>
        <p:nvPicPr>
          <p:cNvPr id="1029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99" y="47667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iro.medium.com/max/706/1*srOKaVeDN8i5uqEQepjPP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5225"/>
            <a:ext cx="6471188" cy="2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951050"/>
            <a:ext cx="60436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3"/>
              </a:rPr>
              <a:t>Word is Worth a thousand of Vectors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6358"/>
            <a:ext cx="2198259" cy="220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44" y="2771006"/>
            <a:ext cx="464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6543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Fashions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70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608512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1600" dirty="0"/>
              <a:t>Due to concerns about large language models being used to generate deceptive, biased, or abusive language at scale, we are only </a:t>
            </a:r>
            <a:r>
              <a:rPr lang="en-US" sz="1600" b="1" dirty="0">
                <a:solidFill>
                  <a:srgbClr val="0070C0"/>
                </a:solidFill>
              </a:rPr>
              <a:t>releasing a much smaller version </a:t>
            </a:r>
            <a:r>
              <a:rPr lang="en-US" sz="1600" dirty="0"/>
              <a:t>of GPT-2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5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6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26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dirty="0"/>
              <a:t>daily sentiment scores 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36497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639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43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Group Discussions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9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3672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52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4158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31867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4003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3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6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5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0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News, Trends and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://www.wikitribune.com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Evidence-based journalism</a:t>
            </a:r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://www.theatlantic.com/magazine/archive/2017/09/when-silicon-valley-took-over-journalism/534195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Facebook/Twitter become newspaper</a:t>
            </a:r>
          </a:p>
          <a:p>
            <a:endParaRPr lang="en-US" sz="2000" dirty="0" smtClean="0"/>
          </a:p>
          <a:p>
            <a:pPr marL="0" indent="0"/>
            <a:endParaRPr lang="en-US" sz="1800" dirty="0" smtClean="0"/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456928" y="443711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Stanford Sentiment Demo Website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nlp.stanford.edu:8080/sentiment/rntnDemo.html</a:t>
            </a:r>
            <a:endParaRPr lang="en-US" sz="18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031613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589240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46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2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17675</TotalTime>
  <Words>4415</Words>
  <Application>Microsoft Office PowerPoint</Application>
  <PresentationFormat>On-screen Show (4:3)</PresentationFormat>
  <Paragraphs>637</Paragraphs>
  <Slides>66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PowerPoint Template-CBF</vt:lpstr>
      <vt:lpstr>Big Data, AI, Machine Learning, Investment and Algo Trading</vt:lpstr>
      <vt:lpstr>Sentiment Analysis</vt:lpstr>
      <vt:lpstr>Sentiment Analysis</vt:lpstr>
      <vt:lpstr>Types of Sentiment </vt:lpstr>
      <vt:lpstr>Types of Sentiment </vt:lpstr>
      <vt:lpstr>Types of Sentiment </vt:lpstr>
      <vt:lpstr>Sentiment Examples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Bloomberg: Twitter Activity Chart</vt:lpstr>
      <vt:lpstr>Sentdex Sentiment Signals API</vt:lpstr>
      <vt:lpstr>Example Companies: Others</vt:lpstr>
      <vt:lpstr>Sentiment Details</vt:lpstr>
      <vt:lpstr>Sentiment Details</vt:lpstr>
      <vt:lpstr>Sentiment Details</vt:lpstr>
      <vt:lpstr>Sentiment Details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PowerPoint Presentation</vt:lpstr>
      <vt:lpstr>Natural Language Processing (NLP)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Sentiment Analysis</vt:lpstr>
      <vt:lpstr>Word2Vec – Chinese Language</vt:lpstr>
      <vt:lpstr>PowerPoint Presentation</vt:lpstr>
      <vt:lpstr>PowerPoint Presentation</vt:lpstr>
      <vt:lpstr>Latest NLP Developments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Group Discussions</vt:lpstr>
      <vt:lpstr>Group Discussions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News, Trends and Examples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146</cp:revision>
  <cp:lastPrinted>2013-10-02T07:30:28Z</cp:lastPrinted>
  <dcterms:created xsi:type="dcterms:W3CDTF">2018-01-14T13:40:03Z</dcterms:created>
  <dcterms:modified xsi:type="dcterms:W3CDTF">2020-04-29T02:00:58Z</dcterms:modified>
</cp:coreProperties>
</file>